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theme/theme5.xml" ContentType="application/vnd.openxmlformats-officedocument.theme+xml"/>
  <Override PartName="/ppt/slideLayouts/slideLayout3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2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0.xml" ContentType="application/vnd.openxmlformats-officedocument.presentationml.slideLayout+xml"/>
  <Override PartName="/ppt/notesSlides/notesSlide14.xml" ContentType="application/vnd.openxmlformats-officedocument.presentationml.notesSlide+xml"/>
  <Override PartName="/ppt/slideMasters/slideMaster8.xml" ContentType="application/vnd.openxmlformats-officedocument.presentationml.slideMaster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slideMasters/slideMaster6.xml" ContentType="application/vnd.openxmlformats-officedocument.presentationml.slideMaster+xml"/>
  <Override PartName="/ppt/theme/theme8.xml" ContentType="application/vnd.openxmlformats-officedocument.them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Masters/slideMaster4.xml" ContentType="application/vnd.openxmlformats-officedocument.presentationml.slideMaster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theme/theme6.xml" ContentType="application/vnd.openxmlformats-officedocument.theme+xml"/>
  <Override PartName="/ppt/notesSlides/notesSlide5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slideMasters/slideMaster7.xml" ContentType="application/vnd.openxmlformats-officedocument.presentationml.slideMaster+xml"/>
  <Override PartName="/ppt/theme/theme9.xml" ContentType="application/vnd.openxmlformats-officedocument.theme+xml"/>
  <Override PartName="/ppt/notesSlides/notesSlide6.xml" ContentType="application/vnd.openxmlformats-officedocument.presentationml.notesSlide+xml"/>
  <Override PartName="/ppt/slideMasters/slideMaster5.xml" ContentType="application/vnd.openxmlformats-officedocument.presentationml.slideMaster+xml"/>
  <Override PartName="/ppt/slides/slide8.xml" ContentType="application/vnd.openxmlformats-officedocument.presentationml.slide+xml"/>
  <Override PartName="/ppt/theme/theme7.xml" ContentType="application/vnd.openxmlformats-officedocument.them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1"/>
    <p:sldMasterId id="2147483674" r:id="rId2"/>
    <p:sldMasterId id="2147483666" r:id="rId3"/>
    <p:sldMasterId id="2147483679" r:id="rId4"/>
    <p:sldMasterId id="2147483684" r:id="rId5"/>
    <p:sldMasterId id="2147483689" r:id="rId6"/>
    <p:sldMasterId id="2147483695" r:id="rId7"/>
    <p:sldMasterId id="2147483701" r:id="rId8"/>
  </p:sldMasterIdLst>
  <p:notesMasterIdLst>
    <p:notesMasterId r:id="rId27"/>
  </p:notesMasterIdLst>
  <p:sldIdLst>
    <p:sldId id="259" r:id="rId9"/>
    <p:sldId id="328" r:id="rId10"/>
    <p:sldId id="316" r:id="rId11"/>
    <p:sldId id="261" r:id="rId12"/>
    <p:sldId id="318" r:id="rId13"/>
    <p:sldId id="309" r:id="rId14"/>
    <p:sldId id="322" r:id="rId15"/>
    <p:sldId id="310" r:id="rId16"/>
    <p:sldId id="311" r:id="rId17"/>
    <p:sldId id="320" r:id="rId18"/>
    <p:sldId id="321" r:id="rId19"/>
    <p:sldId id="324" r:id="rId20"/>
    <p:sldId id="325" r:id="rId21"/>
    <p:sldId id="314" r:id="rId22"/>
    <p:sldId id="327" r:id="rId23"/>
    <p:sldId id="326" r:id="rId24"/>
    <p:sldId id="323" r:id="rId25"/>
    <p:sldId id="312" r:id="rId2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90" autoAdjust="0"/>
    <p:restoredTop sz="94660"/>
  </p:normalViewPr>
  <p:slideViewPr>
    <p:cSldViewPr>
      <p:cViewPr varScale="1">
        <p:scale>
          <a:sx n="88" d="100"/>
          <a:sy n="88" d="100"/>
        </p:scale>
        <p:origin x="-552" y="-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presProps" Target="presProp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F5E0E3-3267-4A6B-84AA-D60E629A7245}" type="datetimeFigureOut">
              <a:rPr lang="en-US" smtClean="0"/>
              <a:pPr/>
              <a:t>2/17/2015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A702E2-93E8-4C88-9B57-6CBB94974C3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702E2-93E8-4C88-9B57-6CBB94974C32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702E2-93E8-4C88-9B57-6CBB94974C32}" type="slidenum">
              <a:rPr lang="en-US" smtClean="0"/>
              <a:pPr/>
              <a:t>10</a:t>
            </a:fld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702E2-93E8-4C88-9B57-6CBB94974C32}" type="slidenum">
              <a:rPr lang="en-US" smtClean="0"/>
              <a:pPr/>
              <a:t>11</a:t>
            </a:fld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702E2-93E8-4C88-9B57-6CBB94974C32}" type="slidenum">
              <a:rPr lang="en-US" smtClean="0"/>
              <a:pPr/>
              <a:t>12</a:t>
            </a:fld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702E2-93E8-4C88-9B57-6CBB94974C32}" type="slidenum">
              <a:rPr lang="en-US" smtClean="0"/>
              <a:pPr/>
              <a:t>13</a:t>
            </a:fld>
            <a:endParaRPr 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702E2-93E8-4C88-9B57-6CBB94974C32}" type="slidenum">
              <a:rPr lang="en-US" smtClean="0"/>
              <a:pPr/>
              <a:t>14</a:t>
            </a:fld>
            <a:endParaRPr 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702E2-93E8-4C88-9B57-6CBB94974C32}" type="slidenum">
              <a:rPr lang="en-US" smtClean="0"/>
              <a:pPr/>
              <a:t>15</a:t>
            </a:fld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702E2-93E8-4C88-9B57-6CBB94974C32}" type="slidenum">
              <a:rPr lang="en-US" smtClean="0"/>
              <a:pPr/>
              <a:t>16</a:t>
            </a:fld>
            <a:endParaRPr 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702E2-93E8-4C88-9B57-6CBB94974C32}" type="slidenum">
              <a:rPr lang="en-US" smtClean="0"/>
              <a:pPr/>
              <a:t>17</a:t>
            </a:fld>
            <a:endParaRPr lang="en-US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702E2-93E8-4C88-9B57-6CBB94974C32}" type="slidenum">
              <a:rPr lang="en-US" smtClean="0"/>
              <a:pPr/>
              <a:t>18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702E2-93E8-4C88-9B57-6CBB94974C32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702E2-93E8-4C88-9B57-6CBB94974C32}" type="slidenum">
              <a:rPr lang="en-US" smtClean="0"/>
              <a:pPr/>
              <a:t>3</a:t>
            </a:fld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702E2-93E8-4C88-9B57-6CBB94974C32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702E2-93E8-4C88-9B57-6CBB94974C32}" type="slidenum">
              <a:rPr lang="en-US" smtClean="0"/>
              <a:pPr/>
              <a:t>5</a:t>
            </a:fld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702E2-93E8-4C88-9B57-6CBB94974C32}" type="slidenum">
              <a:rPr lang="en-US" smtClean="0"/>
              <a:pPr/>
              <a:t>6</a:t>
            </a:fld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702E2-93E8-4C88-9B57-6CBB94974C32}" type="slidenum">
              <a:rPr lang="en-US" smtClean="0"/>
              <a:pPr/>
              <a:t>7</a:t>
            </a:fld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702E2-93E8-4C88-9B57-6CBB94974C32}" type="slidenum">
              <a:rPr lang="en-US" smtClean="0"/>
              <a:pPr/>
              <a:t>8</a:t>
            </a:fld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702E2-93E8-4C88-9B57-6CBB94974C32}" type="slidenum">
              <a:rPr lang="en-US" smtClean="0"/>
              <a:pPr/>
              <a:t>9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DA565D-ABD3-45FA-AC01-1B6658CFC37F}" type="datetimeFigureOut">
              <a:rPr lang="en-US"/>
              <a:pPr>
                <a:defRPr/>
              </a:pPr>
              <a:t>2/17/2015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DAED83-0219-4F0D-BE97-AE5B3D71383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DD1D5A-C4D4-4969-BC33-19EDF0D426DA}" type="datetimeFigureOut">
              <a:rPr lang="en-US"/>
              <a:pPr>
                <a:defRPr/>
              </a:pPr>
              <a:t>2/17/2015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8607BA-0027-49A8-B283-32E4CA1FD98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68A010-6F6D-439F-A9EA-32FCA49597E0}" type="datetimeFigureOut">
              <a:rPr lang="en-US"/>
              <a:pPr>
                <a:defRPr/>
              </a:pPr>
              <a:t>2/17/2015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6A225C-E831-46D5-8DB9-356F15AED36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E11B97-C9CE-4F0B-8E5C-D8C8B22D1CE7}" type="datetimeFigureOut">
              <a:rPr lang="en-US"/>
              <a:pPr>
                <a:defRPr/>
              </a:pPr>
              <a:t>2/17/2015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16937A-5464-4134-A99A-51DDDB63261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7A15F5-B696-4969-8599-5EC50C2F494D}" type="datetimeFigureOut">
              <a:rPr lang="en-US"/>
              <a:pPr>
                <a:defRPr/>
              </a:pPr>
              <a:t>2/17/2015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A94B19-B47E-4129-8A2D-E5D33C74F18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D18CD8-D219-416F-9010-E6AF668D6CC6}" type="datetimeFigureOut">
              <a:rPr lang="en-US"/>
              <a:pPr>
                <a:defRPr/>
              </a:pPr>
              <a:t>2/17/2015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FE7B12-3FF8-46D0-8BD4-0FEAB6368A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76D9BD-D340-439C-8DFE-7A14A7E97F6E}" type="datetimeFigureOut">
              <a:rPr lang="en-US"/>
              <a:pPr>
                <a:defRPr/>
              </a:pPr>
              <a:t>2/17/2015</a:t>
            </a:fld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CB3950-72E5-4BA6-A60B-84F7712C3A5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8362E8-9782-4647-BF52-1B49AC1C1E6D}" type="datetimeFigureOut">
              <a:rPr lang="en-US"/>
              <a:pPr>
                <a:defRPr/>
              </a:pPr>
              <a:t>2/17/2015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187554-4E90-44E2-B3FC-9DC90415DA6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18AA80-CB9A-4555-B675-416EE44B2131}" type="datetimeFigureOut">
              <a:rPr lang="en-US"/>
              <a:pPr>
                <a:defRPr/>
              </a:pPr>
              <a:t>2/17/2015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301A74-04AF-4DBE-A110-67D8FF42ECD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86079D-5716-43CA-8FD1-FA5A297D5E57}" type="datetimeFigureOut">
              <a:rPr lang="en-US"/>
              <a:pPr>
                <a:defRPr/>
              </a:pPr>
              <a:t>2/17/2015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38171B-637B-4C66-ACA6-53CF19876A5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3958A5-3F1B-48C7-B6CE-EFDC3270B773}" type="datetimeFigureOut">
              <a:rPr lang="en-US"/>
              <a:pPr>
                <a:defRPr/>
              </a:pPr>
              <a:t>2/17/2015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B7452F-D0CC-4072-961F-56F3BF32C50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jpe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3.jpeg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4.jpeg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17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jpeg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21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7" Type="http://schemas.openxmlformats.org/officeDocument/2006/relationships/image" Target="../media/image6.jpe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6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7" Type="http://schemas.openxmlformats.org/officeDocument/2006/relationships/image" Target="../media/image7.jpeg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theme" Target="../theme/theme7.xml"/><Relationship Id="rId5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0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 cstate="print">
            <a:lum/>
          </a:blip>
          <a:srcRect/>
          <a:stretch>
            <a:fillRect t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 cstate="print">
            <a:lum/>
          </a:blip>
          <a:srcRect/>
          <a:stretch>
            <a:fillRect t="-3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 cstate="print">
            <a:lum/>
          </a:blip>
          <a:srcRect/>
          <a:stretch>
            <a:fillRect t="-4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6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6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7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0"/>
            <a:ext cx="82296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7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0"/>
            <a:ext cx="82296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307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409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FCEE6781-820C-4086-AFEC-61B462F55050}" type="datetimeFigureOut">
              <a:rPr lang="en-US"/>
              <a:pPr>
                <a:defRPr/>
              </a:pPr>
              <a:t>2/17/2015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4C4B5429-9303-4F13-8A76-A0C57478C16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ing.com/Dictionary/search?q=define+asset&amp;qpvt=what+is+a+asset&amp;FORM=DTPDIA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ctrTitle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dirty="0" smtClean="0"/>
              <a:t>Practical Information Security Practices – Boot Camp 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Risk Assessment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Risk Formula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RISK = Initial Sensitivity * (Impact of  Threats * Probability of Occurrence)</a:t>
            </a:r>
          </a:p>
          <a:p>
            <a:pPr>
              <a:buNone/>
            </a:pPr>
            <a:r>
              <a:rPr lang="en-US" dirty="0" smtClean="0"/>
              <a:t>Rank of = Asset – Value of 1 to 5  with 1 the lowest and 5 being the highest in in importance to the organization.</a:t>
            </a:r>
          </a:p>
          <a:p>
            <a:pPr>
              <a:buNone/>
            </a:pPr>
            <a:r>
              <a:rPr lang="en-US" dirty="0" smtClean="0"/>
              <a:t>Threats = Threats are Ranked on a 1 to 5 basis with 5 being the most destructive to the organization</a:t>
            </a:r>
          </a:p>
          <a:p>
            <a:pPr>
              <a:buNone/>
            </a:pPr>
            <a:r>
              <a:rPr lang="en-US" dirty="0" smtClean="0"/>
              <a:t>Probability = The chance of a particular threat occurring.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Risk Scoring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1752600"/>
            <a:ext cx="8686800" cy="266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Risk Scoring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1295400"/>
            <a:ext cx="9144000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Risk Scoring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1"/>
          </p:nvPr>
        </p:nvGraphicFramePr>
        <p:xfrm>
          <a:off x="228599" y="1219206"/>
          <a:ext cx="8458202" cy="5181592"/>
        </p:xfrm>
        <a:graphic>
          <a:graphicData uri="http://schemas.openxmlformats.org/drawingml/2006/table">
            <a:tbl>
              <a:tblPr/>
              <a:tblGrid>
                <a:gridCol w="749269"/>
                <a:gridCol w="584794"/>
                <a:gridCol w="548244"/>
                <a:gridCol w="1653871"/>
                <a:gridCol w="560429"/>
                <a:gridCol w="402046"/>
                <a:gridCol w="1343201"/>
                <a:gridCol w="466008"/>
                <a:gridCol w="356359"/>
                <a:gridCol w="682261"/>
                <a:gridCol w="682261"/>
                <a:gridCol w="429459"/>
              </a:tblGrid>
              <a:tr h="148063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 dirty="0">
                          <a:latin typeface="Arial"/>
                        </a:rPr>
                        <a:t>How vulnerable is the business to this risk?  (use scale above)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 dirty="0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5">
                  <a:txBody>
                    <a:bodyPr/>
                    <a:lstStyle/>
                    <a:p>
                      <a:pPr algn="ctr" fontAlgn="b"/>
                      <a:r>
                        <a:rPr lang="en-US" sz="400" b="0" i="0" u="none" strike="noStrike" dirty="0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gridSpan="6">
                  <a:txBody>
                    <a:bodyPr/>
                    <a:lstStyle/>
                    <a:p>
                      <a:pPr algn="ctr" fontAlgn="b"/>
                      <a:r>
                        <a:rPr lang="en-US" sz="400" b="0" i="0" u="none" strike="noStrike" dirty="0">
                          <a:latin typeface="Arial"/>
                        </a:rPr>
                        <a:t>What is the potential impact of this risk (s)?  (use scale above)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297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400" b="0" i="0" u="sng" strike="noStrike" dirty="0">
                          <a:latin typeface="Arial"/>
                        </a:rPr>
                        <a:t> Risk for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66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400" b="0" i="0" u="sng" strike="noStrike" dirty="0">
                          <a:latin typeface="Arial"/>
                        </a:rPr>
                        <a:t>Information Security Program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sng" strike="noStrike" dirty="0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339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sng" strike="noStrike" dirty="0">
                          <a:latin typeface="Arial"/>
                        </a:rPr>
                        <a:t>Probability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33996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400" b="0" i="0" u="sng" strike="noStrike" dirty="0">
                          <a:latin typeface="Arial"/>
                        </a:rPr>
                        <a:t>Impact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3399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sng" strike="noStrike" dirty="0">
                          <a:latin typeface="Arial"/>
                        </a:rPr>
                        <a:t>Severity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339966"/>
                    </a:solidFill>
                  </a:tcPr>
                </a:tc>
              </a:tr>
              <a:tr h="131611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 dirty="0">
                          <a:latin typeface="Arial"/>
                        </a:rPr>
                        <a:t>Intruders hacking system/applications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 dirty="0">
                          <a:latin typeface="Arial"/>
                        </a:rPr>
                        <a:t>5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400" b="0" i="0" u="none" strike="noStrike" dirty="0">
                          <a:latin typeface="Arial"/>
                        </a:rPr>
                        <a:t> 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400" b="0" i="0" u="none" strike="noStrike" dirty="0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611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 dirty="0">
                          <a:latin typeface="Arial"/>
                        </a:rPr>
                        <a:t>Data </a:t>
                      </a:r>
                      <a:r>
                        <a:rPr lang="en-US" sz="400" b="0" i="0" u="none" strike="noStrike" dirty="0" err="1">
                          <a:latin typeface="Arial"/>
                        </a:rPr>
                        <a:t>Receipient</a:t>
                      </a:r>
                      <a:r>
                        <a:rPr lang="en-US" sz="400" b="0" i="0" u="none" strike="noStrike" dirty="0">
                          <a:latin typeface="Arial"/>
                        </a:rPr>
                        <a:t> Failure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latin typeface="Arial"/>
                        </a:rPr>
                        <a:t>5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400" b="0" i="0" u="none" strike="noStrike">
                          <a:latin typeface="Arial"/>
                        </a:rPr>
                        <a:t>Confidentiality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400" b="0" i="0" u="none" strike="noStrike">
                          <a:latin typeface="Arial"/>
                        </a:rPr>
                        <a:t>5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611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 dirty="0">
                          <a:latin typeface="Arial"/>
                        </a:rPr>
                        <a:t>Natural Disaster/Event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400" b="0" i="0" u="none" strike="noStrike">
                          <a:latin typeface="Arial"/>
                        </a:rPr>
                        <a:t>Integrity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400" b="0" i="0" u="none" strike="noStrike">
                          <a:latin typeface="Arial"/>
                        </a:rPr>
                        <a:t>3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611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latin typeface="Arial"/>
                        </a:rPr>
                        <a:t>Man Made Disasters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 dirty="0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400" b="0" i="0" u="none" strike="noStrike">
                          <a:latin typeface="Arial"/>
                        </a:rPr>
                        <a:t>Availability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latin typeface="Arial"/>
                        </a:rPr>
                        <a:t>3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611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latin typeface="Arial"/>
                        </a:rPr>
                        <a:t>Electrical / Power Outage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 dirty="0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400" b="0" i="0" u="none" strike="noStrike">
                          <a:latin typeface="Arial"/>
                        </a:rPr>
                        <a:t>Reputational Damage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400" b="0" i="0" u="none" strike="noStrike">
                          <a:latin typeface="Arial"/>
                        </a:rPr>
                        <a:t>3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611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latin typeface="Arial"/>
                        </a:rPr>
                        <a:t>Malicious Code/Virus/Spyware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 dirty="0">
                          <a:latin typeface="Arial"/>
                        </a:rPr>
                        <a:t>3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400" b="0" i="0" u="none" strike="noStrike">
                          <a:latin typeface="Arial"/>
                        </a:rPr>
                        <a:t>Compliance Risk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400" b="0" i="0" u="none" strike="noStrike">
                          <a:latin typeface="Arial"/>
                        </a:rPr>
                        <a:t>2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611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latin typeface="Arial"/>
                        </a:rPr>
                        <a:t>Telecommunications failure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 dirty="0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400" b="0" i="0" u="none" strike="noStrike">
                          <a:latin typeface="Arial"/>
                        </a:rPr>
                        <a:t> 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400" b="0" i="0" u="none" strike="noStrike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611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 dirty="0">
                          <a:latin typeface="Arial"/>
                        </a:rPr>
                        <a:t>Disgruntled/Dishonest Employee or Authorized User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 dirty="0">
                          <a:latin typeface="Arial"/>
                        </a:rPr>
                        <a:t>4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400" b="0" i="0" u="none" strike="noStrike">
                          <a:latin typeface="Arial"/>
                        </a:rPr>
                        <a:t> 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400" b="0" i="0" u="none" strike="noStrike">
                          <a:latin typeface="Arial"/>
                        </a:rPr>
                        <a:t> 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611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latin typeface="Arial"/>
                        </a:rPr>
                        <a:t>Poorly Trained Authorized User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 dirty="0">
                          <a:latin typeface="Arial"/>
                        </a:rPr>
                        <a:t>2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400" b="0" i="0" u="none" strike="noStrike">
                          <a:latin typeface="Arial"/>
                        </a:rPr>
                        <a:t> 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400" b="0" i="0" u="none" strike="noStrike">
                          <a:latin typeface="Arial"/>
                        </a:rPr>
                        <a:t> 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611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latin typeface="Arial"/>
                        </a:rPr>
                        <a:t>Detrimental Software / Hardware change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 dirty="0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400" b="0" i="0" u="none" strike="noStrike">
                          <a:latin typeface="Arial"/>
                        </a:rPr>
                        <a:t> 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400" b="0" i="0" u="none" strike="noStrike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3614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latin typeface="Arial"/>
                        </a:rPr>
                        <a:t>Inapproriate use of  systems/software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 dirty="0">
                          <a:latin typeface="Arial"/>
                        </a:rPr>
                        <a:t>3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3614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latin typeface="Arial"/>
                        </a:rPr>
                        <a:t>Physical Security Comprised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3614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latin typeface="Arial"/>
                        </a:rPr>
                        <a:t>Misconfigured Systems / Software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8063">
                <a:tc gridSpan="12"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48063">
                <a:tc gridSpan="12"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48063">
                <a:tc gridSpan="12">
                  <a:txBody>
                    <a:bodyPr/>
                    <a:lstStyle/>
                    <a:p>
                      <a:pPr algn="ctr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05643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500" b="1" i="0" u="sng" strike="noStrike">
                          <a:latin typeface="Arial"/>
                        </a:rPr>
                        <a:t>Initial Rsk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3399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500" b="0" i="0" u="none" strike="noStrike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33996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6697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latin typeface="Arial"/>
                        </a:rPr>
                        <a:t>Confidentiaity Risk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1" i="0" u="none" strike="noStrike">
                          <a:latin typeface="Arial"/>
                        </a:rPr>
                        <a:t>4.14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endParaRPr lang="en-US" sz="500" b="1" i="1" u="none" strike="noStrike">
                        <a:latin typeface="Arial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500" b="1" i="1" u="none" strike="noStrike">
                        <a:latin typeface="Arial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500" b="1" i="1" u="none" strike="noStrike">
                        <a:latin typeface="Arial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500" b="1" i="1" u="none" strike="noStrike">
                        <a:latin typeface="Arial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500" b="1" i="1" u="none" strike="noStrike">
                        <a:latin typeface="Arial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500" b="1" i="1" u="none" strike="noStrike">
                        <a:latin typeface="Arial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67380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400" b="0" i="0" u="none" strike="noStrike">
                          <a:latin typeface="Arial"/>
                        </a:rPr>
                        <a:t>Integrity Risk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1" i="0" u="none" strike="noStrike">
                          <a:latin typeface="Arial"/>
                        </a:rPr>
                        <a:t>4.14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500" b="1" i="1" u="none" strike="noStrike">
                        <a:latin typeface="Arial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500" b="1" i="1" u="none" strike="noStrike">
                        <a:latin typeface="Arial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500" b="1" i="1" u="none" strike="noStrike">
                        <a:latin typeface="Arial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500" b="1" i="1" u="none" strike="noStrike">
                        <a:latin typeface="Arial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500" b="1" i="1" u="none" strike="noStrike">
                        <a:latin typeface="Arial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500" b="1" i="1" u="none" strike="noStrike">
                        <a:latin typeface="Arial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1387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400" b="0" i="0" u="none" strike="noStrike">
                          <a:latin typeface="Arial"/>
                        </a:rPr>
                        <a:t>Availability Risk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400" b="1" i="0" u="none" strike="noStrike">
                          <a:latin typeface="Arial"/>
                        </a:rPr>
                        <a:t>2.62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1" i="0" u="sng" strike="noStrike">
                        <a:latin typeface="Arial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sng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1" i="0" u="sng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1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1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1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1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193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400" b="0" i="0" u="sng" strike="noStrike">
                          <a:latin typeface="Arial"/>
                        </a:rPr>
                        <a:t>Overall Risk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400" b="1" i="1" u="sng" strike="noStrike">
                          <a:latin typeface="Arial"/>
                        </a:rPr>
                        <a:t>3.63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4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sng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1" i="0" u="sng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1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1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1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1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193">
                <a:tc gridSpan="3">
                  <a:txBody>
                    <a:bodyPr/>
                    <a:lstStyle/>
                    <a:p>
                      <a:pPr algn="ctr" fontAlgn="b"/>
                      <a:endParaRPr lang="en-US" sz="400" b="0" i="1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4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sng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1" i="0" u="sng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1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1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1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1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8063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500" b="0" i="0" u="sng" strike="noStrike">
                          <a:latin typeface="Arial"/>
                        </a:rPr>
                        <a:t>Example Threats/ Vulnerabilities/Issues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99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sng" strike="noStrike">
                        <a:latin typeface="Arial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sng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6">
                  <a:txBody>
                    <a:bodyPr/>
                    <a:lstStyle/>
                    <a:p>
                      <a:pPr algn="ctr" fontAlgn="b"/>
                      <a:r>
                        <a:rPr lang="en-US" sz="500" b="0" i="0" u="sng" strike="noStrike">
                          <a:latin typeface="Arial"/>
                        </a:rPr>
                        <a:t>Example Preventative Measures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3399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71449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latin typeface="Arial"/>
                        </a:rPr>
                        <a:t>Unauthorized Access to Data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6"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latin typeface="Arial"/>
                        </a:rPr>
                        <a:t>Development of Security Policies and Procedures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79674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latin typeface="Arial"/>
                        </a:rPr>
                        <a:t>Failure to Comply of with  various regulations on Privacy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6"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latin typeface="Arial"/>
                        </a:rPr>
                        <a:t>Execution of IT Risk Assessement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12577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6"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20804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6"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48063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500" b="0" i="0" u="none" strike="noStrike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6"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 dirty="0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Risk Rank the Assets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1"/>
          </p:nvPr>
        </p:nvGraphicFramePr>
        <p:xfrm>
          <a:off x="533400" y="1219200"/>
          <a:ext cx="8001000" cy="4518507"/>
        </p:xfrm>
        <a:graphic>
          <a:graphicData uri="http://schemas.openxmlformats.org/drawingml/2006/table">
            <a:tbl>
              <a:tblPr/>
              <a:tblGrid>
                <a:gridCol w="1814444"/>
                <a:gridCol w="669948"/>
                <a:gridCol w="1353854"/>
                <a:gridCol w="1088666"/>
                <a:gridCol w="1287558"/>
                <a:gridCol w="1786530"/>
              </a:tblGrid>
              <a:tr h="5315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 dirty="0">
                          <a:latin typeface="Arial"/>
                        </a:rPr>
                        <a:t>Area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latin typeface="Arial"/>
                        </a:rPr>
                        <a:t>Confidentiality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latin typeface="Arial"/>
                        </a:rPr>
                        <a:t>Integrity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latin typeface="Arial"/>
                        </a:rPr>
                        <a:t>Availability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i="0" u="none" strike="noStrike">
                          <a:latin typeface="Arial"/>
                        </a:rPr>
                        <a:t>Total Risk Score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9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latin typeface="Arial"/>
                        </a:rPr>
                        <a:t>Vendor Management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latin typeface="Arial"/>
                        </a:rPr>
                        <a:t>1.36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latin typeface="Arial"/>
                        </a:rPr>
                        <a:t>1.36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1.36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1.36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199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latin typeface="Arial"/>
                        </a:rPr>
                        <a:t>IT Governance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2.21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latin typeface="Arial"/>
                        </a:rPr>
                        <a:t>2.21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1.11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1.84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9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latin typeface="Arial"/>
                        </a:rPr>
                        <a:t>Human Resources'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3.00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2.69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latin typeface="Arial"/>
                        </a:rPr>
                        <a:t>1.34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2.34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9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latin typeface="Arial"/>
                        </a:rPr>
                        <a:t>Networking - External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2.10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2.10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latin typeface="Arial"/>
                        </a:rPr>
                        <a:t>2.97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2.39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9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latin typeface="Arial"/>
                        </a:rPr>
                        <a:t>Third Party Providers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2.08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2.55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latin typeface="Arial"/>
                        </a:rPr>
                        <a:t>2.55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latin typeface="Arial"/>
                        </a:rPr>
                        <a:t>2.40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9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latin typeface="Arial"/>
                        </a:rPr>
                        <a:t>IT Disaster Recovery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1.74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1.74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3.89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latin typeface="Arial"/>
                        </a:rPr>
                        <a:t>2.46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9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latin typeface="Arial"/>
                        </a:rPr>
                        <a:t>Computer Operations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2.87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2.87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2.87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latin typeface="Arial"/>
                        </a:rPr>
                        <a:t>2.87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9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latin typeface="Arial"/>
                        </a:rPr>
                        <a:t>Co_locations Facility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2.89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2.89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3.24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latin typeface="Arial"/>
                        </a:rPr>
                        <a:t>3.01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9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latin typeface="Arial"/>
                        </a:rPr>
                        <a:t>Physical Security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2.93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2.93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3.38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latin typeface="Arial"/>
                        </a:rPr>
                        <a:t>3.08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9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latin typeface="Arial"/>
                        </a:rPr>
                        <a:t>end-user computing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3.22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2.63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3.72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latin typeface="Arial"/>
                        </a:rPr>
                        <a:t>3.19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9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latin typeface="Arial"/>
                        </a:rPr>
                        <a:t>Backup and Recovery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2.78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3.58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3.58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3.31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9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latin typeface="Arial"/>
                        </a:rPr>
                        <a:t>Networking Internal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3.40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3.40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3.80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latin typeface="Arial"/>
                        </a:rPr>
                        <a:t>3.54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9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latin typeface="Arial"/>
                        </a:rPr>
                        <a:t>On-line Banking - FIServe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3.58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3.58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3.58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latin typeface="Arial"/>
                        </a:rPr>
                        <a:t>3.58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9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latin typeface="Arial"/>
                        </a:rPr>
                        <a:t>Change Control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3.61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3.61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3.61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3.61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98691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latin typeface="Arial"/>
                        </a:rPr>
                        <a:t>Information Security Program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4.14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4.14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2.62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latin typeface="Arial"/>
                        </a:rPr>
                        <a:t>3.63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9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latin typeface="Arial"/>
                        </a:rPr>
                        <a:t>Logical Security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3.98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3.98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3.98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3.98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9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latin typeface="Arial"/>
                        </a:rPr>
                        <a:t>Virus Protection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4.53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4.53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4.53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latin typeface="Arial"/>
                        </a:rPr>
                        <a:t>4.53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9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latin typeface="Arial"/>
                        </a:rPr>
                        <a:t>Internal Servers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50" b="0" i="0" u="none" strike="noStrike">
                        <a:latin typeface="Arial"/>
                      </a:endParaRP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3.08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3.08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3.55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latin typeface="Arial"/>
                        </a:rPr>
                        <a:t>3.23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934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latin typeface="Arial"/>
                        </a:rPr>
                        <a:t>Internal Applications 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latin typeface="Arial"/>
                        </a:rPr>
                        <a:t> 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3.06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3.06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latin typeface="Arial"/>
                        </a:rPr>
                        <a:t>3.06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latin typeface="Arial"/>
                        </a:rPr>
                        <a:t>3.06</a:t>
                      </a:r>
                    </a:p>
                  </a:txBody>
                  <a:tcPr marL="0" marR="0" marT="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 flipV="1">
            <a:off x="6781800" y="6126163"/>
            <a:ext cx="1905000" cy="198437"/>
          </a:xfrm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Total Risk Score</a:t>
            </a:r>
            <a:endParaRPr lang="en-US" dirty="0"/>
          </a:p>
        </p:txBody>
      </p:sp>
      <p:pic>
        <p:nvPicPr>
          <p:cNvPr id="107522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400" y="990600"/>
            <a:ext cx="8458200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48600" y="5638800"/>
            <a:ext cx="838200" cy="487363"/>
          </a:xfrm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Confidentiality Risk</a:t>
            </a:r>
            <a:endParaRPr lang="en-US" dirty="0"/>
          </a:p>
        </p:txBody>
      </p:sp>
      <p:pic>
        <p:nvPicPr>
          <p:cNvPr id="106498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7200" y="1066800"/>
            <a:ext cx="8686800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382000" cy="452596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1. Identify and Inventory the Assets</a:t>
            </a:r>
          </a:p>
          <a:p>
            <a:pPr>
              <a:buNone/>
            </a:pPr>
            <a:r>
              <a:rPr lang="en-US" dirty="0" smtClean="0"/>
              <a:t>2. Determine the Initial Value</a:t>
            </a:r>
          </a:p>
          <a:p>
            <a:pPr>
              <a:buNone/>
            </a:pPr>
            <a:r>
              <a:rPr lang="en-US" dirty="0" smtClean="0"/>
              <a:t>3. Determine the Threats and Vulnerabilities</a:t>
            </a:r>
          </a:p>
          <a:p>
            <a:pPr>
              <a:buNone/>
            </a:pPr>
            <a:r>
              <a:rPr lang="en-US" dirty="0" smtClean="0"/>
              <a:t>4. Calculate the Risk</a:t>
            </a:r>
          </a:p>
          <a:p>
            <a:pPr>
              <a:buNone/>
            </a:pPr>
            <a:r>
              <a:rPr lang="en-US" dirty="0" smtClean="0"/>
              <a:t>5. Risk Rank and Determine what your going to review or audit.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r>
              <a:rPr lang="en-US" dirty="0" smtClean="0"/>
              <a:t>Open example 2 – Lab</a:t>
            </a:r>
          </a:p>
          <a:p>
            <a:r>
              <a:rPr lang="en-US" dirty="0" smtClean="0"/>
              <a:t>The CIO </a:t>
            </a:r>
            <a:r>
              <a:rPr lang="en-US" dirty="0" smtClean="0"/>
              <a:t>of ULM has </a:t>
            </a:r>
            <a:r>
              <a:rPr lang="en-US" dirty="0" smtClean="0"/>
              <a:t> </a:t>
            </a:r>
            <a:r>
              <a:rPr lang="en-US" dirty="0" smtClean="0"/>
              <a:t>asked you to completed an </a:t>
            </a:r>
            <a:r>
              <a:rPr lang="en-US" smtClean="0"/>
              <a:t>IT Security  </a:t>
            </a:r>
            <a:r>
              <a:rPr lang="en-US" dirty="0" smtClean="0"/>
              <a:t>Risk Assessment . He would like you help him determine what the potential impact of Threats and Vulnerabilities which his team has already identified for the following areas:</a:t>
            </a:r>
          </a:p>
          <a:p>
            <a:r>
              <a:rPr lang="en-US" dirty="0" smtClean="0"/>
              <a:t>ULM Internal Network</a:t>
            </a:r>
            <a:endParaRPr lang="en-US" dirty="0" smtClean="0"/>
          </a:p>
          <a:p>
            <a:r>
              <a:rPr lang="en-US" dirty="0" smtClean="0"/>
              <a:t>Logical Security</a:t>
            </a:r>
          </a:p>
          <a:p>
            <a:r>
              <a:rPr lang="en-US" dirty="0" smtClean="0"/>
              <a:t>Student Records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Starting Point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Where is the starting point for a  Security review or audit  ? 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Need a logical approach ?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Which area do you review first ?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 Risk Assessment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305800" cy="4525963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To identify key area’s assets that may be vulnerable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There are many types:</a:t>
            </a:r>
          </a:p>
          <a:p>
            <a:r>
              <a:rPr lang="en-US" dirty="0" smtClean="0"/>
              <a:t>Operational</a:t>
            </a:r>
          </a:p>
          <a:p>
            <a:r>
              <a:rPr lang="en-US" dirty="0" smtClean="0"/>
              <a:t>Financial</a:t>
            </a:r>
          </a:p>
          <a:p>
            <a:r>
              <a:rPr lang="en-US" dirty="0" smtClean="0"/>
              <a:t>Audit </a:t>
            </a:r>
          </a:p>
          <a:p>
            <a:r>
              <a:rPr lang="en-US" dirty="0" smtClean="0"/>
              <a:t>Security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 Practical Approach</a:t>
            </a:r>
          </a:p>
        </p:txBody>
      </p:sp>
      <p:sp>
        <p:nvSpPr>
          <p:cNvPr id="1024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eaLnBrk="1" hangingPunct="1"/>
            <a:r>
              <a:rPr lang="en-US" sz="4400" dirty="0" smtClean="0"/>
              <a:t>Identify all your Assets.</a:t>
            </a:r>
          </a:p>
          <a:p>
            <a:pPr eaLnBrk="1" hangingPunct="1"/>
            <a:r>
              <a:rPr lang="en-US" sz="4400" dirty="0" smtClean="0"/>
              <a:t>Identify the Threats and Vulnerabilities.</a:t>
            </a:r>
          </a:p>
          <a:p>
            <a:pPr eaLnBrk="1" hangingPunct="1"/>
            <a:r>
              <a:rPr lang="en-US" sz="4400" dirty="0" smtClean="0"/>
              <a:t>Determine the Impact.</a:t>
            </a:r>
          </a:p>
          <a:p>
            <a:pPr eaLnBrk="1" hangingPunct="1"/>
            <a:r>
              <a:rPr lang="en-US" sz="4400" dirty="0" smtClean="0"/>
              <a:t>Calculate the Risk.</a:t>
            </a:r>
          </a:p>
          <a:p>
            <a:pPr eaLnBrk="1" hangingPunct="1"/>
            <a:endParaRPr lang="en-US" sz="1800" dirty="0" smtClean="0"/>
          </a:p>
          <a:p>
            <a:pPr eaLnBrk="1" hangingPunct="1">
              <a:buNone/>
            </a:pPr>
            <a:endParaRPr lang="en-US" sz="1800" dirty="0" smtClean="0"/>
          </a:p>
          <a:p>
            <a:pPr eaLnBrk="1" hangingPunct="1">
              <a:buNone/>
            </a:pPr>
            <a:endParaRPr lang="en-US" sz="18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an Asset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305800" cy="4525963"/>
          </a:xfrm>
        </p:spPr>
        <p:txBody>
          <a:bodyPr/>
          <a:lstStyle/>
          <a:p>
            <a:r>
              <a:rPr lang="en-US" b="1" dirty="0" smtClean="0">
                <a:hlinkClick r:id="rId3" action="ppaction://hlinkfile"/>
              </a:rPr>
              <a:t>Definitions of asset (n)</a:t>
            </a:r>
            <a:endParaRPr lang="en-US" b="1" dirty="0" smtClean="0"/>
          </a:p>
          <a:p>
            <a:pPr>
              <a:buNone/>
            </a:pPr>
            <a:r>
              <a:rPr lang="en-US" dirty="0" smtClean="0"/>
              <a:t>as·set [ á sèt ] </a:t>
            </a:r>
          </a:p>
          <a:p>
            <a:r>
              <a:rPr lang="en-US" b="1" dirty="0" smtClean="0"/>
              <a:t>somebody or something useful:</a:t>
            </a:r>
            <a:r>
              <a:rPr lang="en-US" dirty="0" smtClean="0"/>
              <a:t> somebody or something that is useful and contributes to the success of something </a:t>
            </a:r>
          </a:p>
          <a:p>
            <a:r>
              <a:rPr lang="en-US" b="1" dirty="0" smtClean="0"/>
              <a:t>valuable thing:</a:t>
            </a:r>
            <a:r>
              <a:rPr lang="en-US" dirty="0" smtClean="0"/>
              <a:t> a property to which a value can be assigned </a:t>
            </a:r>
          </a:p>
          <a:p>
            <a:r>
              <a:rPr lang="en-US" b="1" dirty="0" smtClean="0"/>
              <a:t>owned items:</a:t>
            </a:r>
            <a:r>
              <a:rPr lang="en-US" dirty="0" smtClean="0"/>
              <a:t> the property that is owned by a person or organization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Threats and Vulnerabilities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Lets List Some Potential Threats and Vulnerabilities: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Areas of Risk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382000" cy="4525963"/>
          </a:xfrm>
        </p:spPr>
        <p:txBody>
          <a:bodyPr/>
          <a:lstStyle/>
          <a:p>
            <a:r>
              <a:rPr lang="en-US" dirty="0" smtClean="0"/>
              <a:t>Integrity</a:t>
            </a:r>
          </a:p>
          <a:p>
            <a:r>
              <a:rPr lang="en-US" dirty="0" smtClean="0"/>
              <a:t>Availability</a:t>
            </a:r>
          </a:p>
          <a:p>
            <a:r>
              <a:rPr lang="en-US" dirty="0" smtClean="0"/>
              <a:t>Confidentiality</a:t>
            </a:r>
          </a:p>
          <a:p>
            <a:r>
              <a:rPr lang="en-US" dirty="0" smtClean="0"/>
              <a:t>Operational</a:t>
            </a:r>
          </a:p>
          <a:p>
            <a:r>
              <a:rPr lang="en-US" dirty="0" smtClean="0"/>
              <a:t>Financial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Depending on  your objectives you may have other types of Risk that may have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Determine the 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382000" cy="4525963"/>
          </a:xfrm>
        </p:spPr>
        <p:txBody>
          <a:bodyPr/>
          <a:lstStyle/>
          <a:p>
            <a:r>
              <a:rPr lang="en-US" dirty="0" smtClean="0"/>
              <a:t>What is the effect that the threat or vulnerability will have on the organization if it happens ?</a:t>
            </a:r>
          </a:p>
          <a:p>
            <a:r>
              <a:rPr lang="en-US" dirty="0" smtClean="0"/>
              <a:t>Items to consider</a:t>
            </a:r>
          </a:p>
          <a:p>
            <a:pPr lvl="1"/>
            <a:r>
              <a:rPr lang="en-US" dirty="0" smtClean="0"/>
              <a:t>Measurable </a:t>
            </a:r>
          </a:p>
          <a:p>
            <a:pPr lvl="1"/>
            <a:r>
              <a:rPr lang="en-US" dirty="0" smtClean="0"/>
              <a:t>Dollar Impact</a:t>
            </a:r>
          </a:p>
          <a:p>
            <a:pPr lvl="1"/>
            <a:r>
              <a:rPr lang="en-US" dirty="0" smtClean="0"/>
              <a:t>Reputation</a:t>
            </a:r>
          </a:p>
          <a:p>
            <a:r>
              <a:rPr lang="en-US" dirty="0" smtClean="0"/>
              <a:t>Assign a impact rating or value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Calculate the Risk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153400" cy="4525963"/>
          </a:xfrm>
        </p:spPr>
        <p:txBody>
          <a:bodyPr/>
          <a:lstStyle/>
          <a:p>
            <a:r>
              <a:rPr lang="en-US" dirty="0" smtClean="0"/>
              <a:t>Many Techniques for Risk Calculation.</a:t>
            </a:r>
          </a:p>
          <a:p>
            <a:r>
              <a:rPr lang="en-US" dirty="0" smtClean="0"/>
              <a:t>Use the one that is simple and meets your immediate requirements.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LM with 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ULM with graphic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ULM filler slid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ULM artistic with 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ULM artistic with ULM graphic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ULM artistic fill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ULM artistic filler with transparent 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Blank Mast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3311</TotalTime>
  <Words>710</Words>
  <Application>Microsoft Office PowerPoint</Application>
  <PresentationFormat>On-screen Show (4:3)</PresentationFormat>
  <Paragraphs>278</Paragraphs>
  <Slides>18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8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ULM with logo</vt:lpstr>
      <vt:lpstr>ULM with graphic</vt:lpstr>
      <vt:lpstr>ULM filler slides</vt:lpstr>
      <vt:lpstr>ULM artistic with logo</vt:lpstr>
      <vt:lpstr>ULM artistic with ULM graphic</vt:lpstr>
      <vt:lpstr>ULM artistic filler</vt:lpstr>
      <vt:lpstr>ULM artistic filler with transparent logo</vt:lpstr>
      <vt:lpstr>Blank Master</vt:lpstr>
      <vt:lpstr>Practical Information Security Practices – Boot Camp   Risk Assessment</vt:lpstr>
      <vt:lpstr>Starting Point</vt:lpstr>
      <vt:lpstr>Why a Risk Assessment ?</vt:lpstr>
      <vt:lpstr>A Practical Approach</vt:lpstr>
      <vt:lpstr>What is an Asset ?</vt:lpstr>
      <vt:lpstr>Threats and Vulnerabilities</vt:lpstr>
      <vt:lpstr>Areas of Risk</vt:lpstr>
      <vt:lpstr>Determine the Impact</vt:lpstr>
      <vt:lpstr>Calculate the Risk</vt:lpstr>
      <vt:lpstr>Risk Formula</vt:lpstr>
      <vt:lpstr>Example Risk Scoring</vt:lpstr>
      <vt:lpstr>Example Risk Scoring</vt:lpstr>
      <vt:lpstr>Example Risk Scoring</vt:lpstr>
      <vt:lpstr>Risk Rank the Assets</vt:lpstr>
      <vt:lpstr>Total Risk Score</vt:lpstr>
      <vt:lpstr>Confidentiality Risk</vt:lpstr>
      <vt:lpstr>Recap</vt:lpstr>
      <vt:lpstr>Lab 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Robin L. Evans</dc:creator>
  <cp:lastModifiedBy>allen</cp:lastModifiedBy>
  <cp:revision>59</cp:revision>
  <dcterms:created xsi:type="dcterms:W3CDTF">2008-05-21T14:50:03Z</dcterms:created>
  <dcterms:modified xsi:type="dcterms:W3CDTF">2015-02-18T02:24:12Z</dcterms:modified>
</cp:coreProperties>
</file>

<file path=docProps/thumbnail.jpeg>
</file>